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58" r:id="rId3"/>
    <p:sldId id="322" r:id="rId4"/>
    <p:sldId id="379" r:id="rId5"/>
    <p:sldId id="378" r:id="rId6"/>
    <p:sldId id="380" r:id="rId7"/>
    <p:sldId id="359" r:id="rId8"/>
    <p:sldId id="360" r:id="rId9"/>
    <p:sldId id="361" r:id="rId10"/>
    <p:sldId id="381" r:id="rId11"/>
    <p:sldId id="362" r:id="rId12"/>
    <p:sldId id="363" r:id="rId13"/>
    <p:sldId id="384" r:id="rId14"/>
    <p:sldId id="382" r:id="rId15"/>
    <p:sldId id="383" r:id="rId16"/>
    <p:sldId id="355" r:id="rId17"/>
    <p:sldId id="35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19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31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Ensure students understand how sub-fields affect electronic audiograms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Review any trends you saw while checking DOEHRS-HC work stations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65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Ensure students understand how sub-fields affect electronic audiograms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Review any trends you saw while checking DOEHRS-HC work stations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Counseling?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51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Ensure students understand how sub-fields affect electronic audiograms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Review any trends you saw while checking DOEHRS-HC work stations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42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Ensure students understand how sub-fields affect electronic audiograms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Review any trends you saw while checking DOEHRS-HC work stations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95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0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one</a:t>
            </a:r>
            <a:r>
              <a:rPr lang="en-US" baseline="0" dirty="0" smtClean="0"/>
              <a:t> of the disadvantages of manual audiometry? More susceptible to data entry errors</a:t>
            </a:r>
          </a:p>
          <a:p>
            <a:r>
              <a:rPr lang="en-US" baseline="0" dirty="0" smtClean="0"/>
              <a:t>Who conducted the audiogram? Audiologist</a:t>
            </a:r>
          </a:p>
          <a:p>
            <a:r>
              <a:rPr lang="en-US" baseline="0" dirty="0" smtClean="0"/>
              <a:t>What type of audiometer does the audiologist use? Manual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7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= Left ear; AU = Both ears;  enter a 2216 annual test for both ears, then enter a 2215 reference audiogram for the left ear.</a:t>
            </a:r>
          </a:p>
          <a:p>
            <a:r>
              <a:rPr lang="en-US" dirty="0" smtClean="0"/>
              <a:t>Counseling? Change in hearing?</a:t>
            </a:r>
            <a:r>
              <a:rPr lang="en-US" baseline="0" dirty="0" smtClean="0"/>
              <a:t> Hearing within the range of normal? Where do they need to go?</a:t>
            </a:r>
            <a:endParaRPr lang="en-US" dirty="0" smtClean="0"/>
          </a:p>
          <a:p>
            <a:r>
              <a:rPr lang="en-US" dirty="0" smtClean="0"/>
              <a:t>Patient audiogram that referred to audiologist; next slide is the audiologist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</a:t>
            </a:r>
            <a:r>
              <a:rPr lang="en-US" baseline="0" dirty="0" smtClean="0"/>
              <a:t> 500 Hz, 1000 Hz, 2000 Hz, 3000 Hz, 4000 Hz, 6000 Hz</a:t>
            </a:r>
          </a:p>
          <a:p>
            <a:r>
              <a:rPr lang="en-US" baseline="0" dirty="0" smtClean="0"/>
              <a:t>Do not enter 250 Hz, 750 Hz, 1500 Hz, 8000 Hz</a:t>
            </a:r>
            <a:endParaRPr lang="en-US" dirty="0" smtClean="0"/>
          </a:p>
          <a:p>
            <a:r>
              <a:rPr lang="en-US" dirty="0" smtClean="0"/>
              <a:t>Inter-octaves = 750 Hz, 1500, 3000, 6000, 12000 Hz</a:t>
            </a:r>
          </a:p>
          <a:p>
            <a:r>
              <a:rPr lang="en-US" dirty="0" smtClean="0"/>
              <a:t>Left ear identified by blue</a:t>
            </a:r>
            <a:r>
              <a:rPr lang="en-US" baseline="0" dirty="0" smtClean="0"/>
              <a:t> </a:t>
            </a:r>
            <a:r>
              <a:rPr lang="en-US" dirty="0" smtClean="0"/>
              <a:t>X or ]</a:t>
            </a:r>
          </a:p>
          <a:p>
            <a:r>
              <a:rPr lang="en-US" dirty="0" smtClean="0"/>
              <a:t>Right</a:t>
            </a:r>
            <a:r>
              <a:rPr lang="en-US" baseline="0" dirty="0" smtClean="0"/>
              <a:t> ear identified by red 0</a:t>
            </a:r>
          </a:p>
          <a:p>
            <a:r>
              <a:rPr lang="en-US" baseline="0" dirty="0" smtClean="0"/>
              <a:t>Left ear normal hearing?</a:t>
            </a:r>
          </a:p>
          <a:p>
            <a:r>
              <a:rPr lang="en-US" baseline="0" dirty="0" smtClean="0"/>
              <a:t>Right ear normal hearing?</a:t>
            </a:r>
          </a:p>
          <a:p>
            <a:r>
              <a:rPr lang="en-US" dirty="0" smtClean="0"/>
              <a:t>Cross over occurs? 40-45 decibels</a:t>
            </a:r>
          </a:p>
          <a:p>
            <a:r>
              <a:rPr lang="en-US" dirty="0" smtClean="0"/>
              <a:t>Masking keeps the better ear busy while testing the worst ear.</a:t>
            </a:r>
          </a:p>
          <a:p>
            <a:r>
              <a:rPr lang="en-US" dirty="0" smtClean="0"/>
              <a:t>Briefly review the audiogram graph and how to read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394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Entering data directly into the remarks box does not electronically attach to the record;</a:t>
            </a:r>
            <a:r>
              <a:rPr lang="en-US" baseline="0" dirty="0" smtClean="0"/>
              <a:t> entering it in the add remarks location does.</a:t>
            </a:r>
          </a:p>
          <a:p>
            <a:r>
              <a:rPr lang="en-US" baseline="0" dirty="0" smtClean="0"/>
              <a:t>If the examiner is not in the drop down window you____________? </a:t>
            </a:r>
          </a:p>
          <a:p>
            <a:r>
              <a:rPr lang="en-US" baseline="0" dirty="0" smtClean="0"/>
              <a:t>Right click to add them in; need complete examiner information in order to add to include the site where the test was completed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6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Leave this slide up while students do the practicum; check students</a:t>
            </a:r>
            <a:r>
              <a:rPr lang="en-US" baseline="0" dirty="0" smtClean="0"/>
              <a:t> work when finished the 2216, then have them finish up with the 2215.</a:t>
            </a:r>
          </a:p>
          <a:p>
            <a:r>
              <a:rPr lang="en-US" baseline="0" dirty="0" smtClean="0"/>
              <a:t>Have students print 2216 and 2215 at the end of checking their work to ensure test site is correct and to ensure they have not corrupted the record.</a:t>
            </a:r>
          </a:p>
          <a:p>
            <a:r>
              <a:rPr lang="en-US" baseline="0" dirty="0" smtClean="0"/>
              <a:t>Remind students to use the tab to go to each field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79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UIC, Examiner, Audiometer window, ensure all data is</a:t>
            </a:r>
            <a:r>
              <a:rPr lang="en-US" baseline="0" dirty="0" smtClean="0"/>
              <a:t> correct prior to saving – entered with 2216; available for the 2215 drop-down window selection</a:t>
            </a:r>
          </a:p>
          <a:p>
            <a:r>
              <a:rPr lang="en-US" baseline="0" dirty="0" smtClean="0"/>
              <a:t>Briefly review this and the following slides, asking if the students had any problems entering data</a:t>
            </a:r>
          </a:p>
          <a:p>
            <a:r>
              <a:rPr lang="en-US" dirty="0" smtClean="0"/>
              <a:t>Enter data from evaluation, serial number,</a:t>
            </a:r>
            <a:r>
              <a:rPr lang="en-US" baseline="0" dirty="0" smtClean="0"/>
              <a:t> model, serial number, date of calibration</a:t>
            </a:r>
          </a:p>
          <a:p>
            <a:r>
              <a:rPr lang="en-US" baseline="0" dirty="0" smtClean="0"/>
              <a:t>Facility and Location can be blank for manually entered audiometers</a:t>
            </a:r>
          </a:p>
          <a:p>
            <a:r>
              <a:rPr lang="en-US" baseline="0" dirty="0" smtClean="0"/>
              <a:t>Audiologist uses a manual audiometer, ensure it was changed to manual =1 for the audiometer type on the audiogram</a:t>
            </a:r>
          </a:p>
          <a:p>
            <a:r>
              <a:rPr lang="en-US" baseline="0" dirty="0" smtClean="0"/>
              <a:t>Review any trends you saw while checking DOEHRS-HC work stations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13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Enter data from demographic</a:t>
            </a:r>
            <a:r>
              <a:rPr lang="en-US" baseline="0" dirty="0" smtClean="0"/>
              <a:t> sheet or from the referral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Same data entry for DD Form 2215 or 2216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Review any trends you saw while checking DOEHRS-HC work stations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32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r>
              <a:rPr lang="en-US" baseline="0" dirty="0" smtClean="0"/>
              <a:t> questions, add electronic remark – only enter remark once in the add remarks window; once saved they will autofill the “Remarks” section</a:t>
            </a:r>
          </a:p>
          <a:p>
            <a:r>
              <a:rPr lang="en-US" baseline="0" dirty="0" smtClean="0"/>
              <a:t>Same data entry for a DD Form 2215 or 2216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Review any trends you saw while checking DOEHRS-HC work stations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25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Questions, Electronic Remark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84" y="1099967"/>
            <a:ext cx="6453334" cy="5053334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r="51509"/>
          <a:stretch/>
        </p:blipFill>
        <p:spPr>
          <a:xfrm>
            <a:off x="7383333" y="4232257"/>
            <a:ext cx="4074074" cy="192228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6559296" y="5864352"/>
            <a:ext cx="3243072" cy="1219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6833" y="1099967"/>
            <a:ext cx="4885999" cy="24220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10131552" y="3364992"/>
            <a:ext cx="1908" cy="9745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4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Prompt Windows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These prompts do not occur with the Reference Type 3 (re-establishment) data entry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349" y="2316098"/>
            <a:ext cx="4310476" cy="224380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6075" y="2316098"/>
            <a:ext cx="4838095" cy="223761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625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571" y="-4334"/>
            <a:ext cx="7342857" cy="6866667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044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32" y="12193"/>
            <a:ext cx="10765999" cy="68320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513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571" y="-4334"/>
            <a:ext cx="7342857" cy="6866667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4151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381" y="38524"/>
            <a:ext cx="7295238" cy="678095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740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Summary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946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Manually enter audiograms from an audiological evaluation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Sub-table/fields data entry and how it affects patient audiograms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Examiner entry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Audiometer entry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Audiogram test site, date/time and thresholds entry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710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27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Learning Objectives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4.1.1	Manually enter audiograms from an audiological evaluation</a:t>
            </a:r>
          </a:p>
          <a:p>
            <a:pPr algn="l"/>
            <a:r>
              <a:rPr lang="en-US" sz="2800" b="1" dirty="0"/>
              <a:t>4.1.2	Understand how the sub-table/fields data entry affects </a:t>
            </a:r>
            <a:r>
              <a:rPr lang="en-US" sz="2800" b="1" dirty="0" smtClean="0"/>
              <a:t>patient 	audiograms</a:t>
            </a:r>
            <a:endParaRPr lang="en-US" sz="2800" b="1" dirty="0"/>
          </a:p>
          <a:p>
            <a:pPr algn="l"/>
            <a:r>
              <a:rPr lang="en-US" sz="2800" b="1" dirty="0"/>
              <a:t>4.1.3	Add examiner information correctly</a:t>
            </a:r>
          </a:p>
          <a:p>
            <a:pPr algn="l"/>
            <a:r>
              <a:rPr lang="en-US" sz="2800" b="1" dirty="0"/>
              <a:t>4.1.4	Add audiometer correctly</a:t>
            </a:r>
          </a:p>
          <a:p>
            <a:pPr algn="l"/>
            <a:r>
              <a:rPr lang="en-US" sz="2800" b="1" dirty="0"/>
              <a:t>4.1.5	Correctly enter audiograms test site, date/time and thresholds</a:t>
            </a:r>
          </a:p>
        </p:txBody>
      </p:sp>
    </p:spTree>
    <p:extLst>
      <p:ext uri="{BB962C8B-B14F-4D97-AF65-F5344CB8AC3E}">
        <p14:creationId xmlns:p14="http://schemas.microsoft.com/office/powerpoint/2010/main" val="423127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Background Information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Entering data from scratch may require inputting sub-fields, right click from current window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Patient UIC, Examiner identity with test site installation, Audiometer</a:t>
            </a:r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date and time audiogram was completed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If more than 1 audiogram is being entered from the same evaluation, enter audiogram series correctly, enter time of sequential tests in 1 minute </a:t>
            </a:r>
            <a:r>
              <a:rPr lang="en-US" sz="2400" b="1" dirty="0" smtClean="0"/>
              <a:t>increments (example: 0800/0801)</a:t>
            </a:r>
            <a:endParaRPr lang="en-US" sz="2400" b="1" dirty="0"/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Selection of audiogram test type and/or </a:t>
            </a:r>
            <a:r>
              <a:rPr lang="en-US" sz="2800" b="1" dirty="0" smtClean="0"/>
              <a:t>reason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4666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Background Information</a:t>
            </a:r>
            <a:endParaRPr lang="en-US" sz="3600" dirty="0">
              <a:latin typeface="+mn-lt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Patient  [SSN = 990990024] asymmetrical </a:t>
            </a:r>
            <a:r>
              <a:rPr lang="en-US" sz="2800" b="1" dirty="0"/>
              <a:t>hearing loss/masking required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</a:pPr>
            <a:r>
              <a:rPr lang="en-US" sz="2800" b="1" dirty="0"/>
              <a:t>Instructions from the </a:t>
            </a:r>
            <a:r>
              <a:rPr lang="en-US" sz="2800" b="1" dirty="0" smtClean="0"/>
              <a:t>audiologist: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/>
              <a:t>Left ear STS, enter 2216 both ears, re-establish baseline left ear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/>
              <a:t>Test selection - 2216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/>
              <a:t>Demographic sheet, Referral, Evaluation </a:t>
            </a:r>
            <a:r>
              <a:rPr lang="en-US" sz="2400" b="1" dirty="0" smtClean="0"/>
              <a:t>provided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1" y="3361788"/>
            <a:ext cx="12084285" cy="328428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09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Background Information</a:t>
            </a:r>
            <a:endParaRPr lang="en-US" sz="3600" dirty="0">
              <a:latin typeface="+mn-lt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Thresholds </a:t>
            </a:r>
            <a:r>
              <a:rPr lang="en-US" sz="2800" b="1" dirty="0"/>
              <a:t>correctly entered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</a:pPr>
            <a:r>
              <a:rPr lang="en-US" sz="2800" b="1" dirty="0"/>
              <a:t>Frequencies entered on a 2215/2216 or a NHC are?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</a:pPr>
            <a:r>
              <a:rPr lang="en-US" sz="2800" b="1" dirty="0"/>
              <a:t>Thresholds on this evaluation go from _____ Hz to _____ </a:t>
            </a:r>
            <a:r>
              <a:rPr lang="en-US" sz="2800" b="1" dirty="0" smtClean="0"/>
              <a:t>Hz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179" y="2682236"/>
            <a:ext cx="7056570" cy="408304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9716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Background Information</a:t>
            </a:r>
            <a:endParaRPr lang="en-US" sz="3600" dirty="0">
              <a:latin typeface="+mn-lt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There is at least 1 or more pieces of information you will have to get from the facilitators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All manually entered audiograms require an electronic remark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Audiogram entered by (name)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Always add remarks by pressing the add remarks button, do not enter directly into the remarks box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Data integrity is very </a:t>
            </a:r>
            <a:r>
              <a:rPr lang="en-US" sz="2800" b="1" dirty="0" smtClean="0"/>
              <a:t>important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525" y="3610951"/>
            <a:ext cx="4814286" cy="2357144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5795073"/>
            <a:ext cx="1638096" cy="34285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flipV="1">
            <a:off x="3896195" y="4023361"/>
            <a:ext cx="2468029" cy="19431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Complete Practicum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2800" b="1" dirty="0" smtClean="0"/>
              <a:t>This practicum simulates the practical exam on day 5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A disadvantage of </a:t>
            </a:r>
            <a:r>
              <a:rPr lang="en-US" sz="2800" b="1" dirty="0" smtClean="0"/>
              <a:t>DOEHRS-HC manual data entry is human error</a:t>
            </a:r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Write </a:t>
            </a:r>
            <a:r>
              <a:rPr lang="en-US" sz="2800" b="1" dirty="0"/>
              <a:t>down the thresholds that need to be entered </a:t>
            </a:r>
            <a:r>
              <a:rPr lang="en-US" sz="2800" b="1" dirty="0" smtClean="0"/>
              <a:t>(space above the evaluation)</a:t>
            </a:r>
            <a:endParaRPr lang="en-US" sz="2800" b="1" dirty="0"/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Raise your hands to request the missing information</a:t>
            </a:r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Raise your hands once the 2216 has been saved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Go to the edit audiogram window to review with </a:t>
            </a:r>
            <a:r>
              <a:rPr lang="en-US" sz="2400" b="1" dirty="0" smtClean="0"/>
              <a:t>facilitator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Do not continue until facilitator instructs you to</a:t>
            </a:r>
            <a:endParaRPr lang="en-US" sz="2400" b="1" dirty="0"/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Enter the </a:t>
            </a:r>
            <a:r>
              <a:rPr lang="en-US" sz="2800" b="1" dirty="0"/>
              <a:t>2215 (easier if edit audiogram window is open to the 2216 test)</a:t>
            </a:r>
          </a:p>
          <a:p>
            <a:pPr marL="457200" lvl="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Raise your hands once the 2215 has been saved 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Go to the edit audiogram window to review with facilitator</a:t>
            </a:r>
          </a:p>
        </p:txBody>
      </p:sp>
    </p:spTree>
    <p:extLst>
      <p:ext uri="{BB962C8B-B14F-4D97-AF65-F5344CB8AC3E}">
        <p14:creationId xmlns:p14="http://schemas.microsoft.com/office/powerpoint/2010/main" val="159575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Create/Save UIC, Examiner, Audiometer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186434"/>
            <a:ext cx="11582401" cy="5031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/>
              <a:t>Linkage between the SSN and Certification number has to be correct</a:t>
            </a:r>
            <a:endParaRPr lang="en-US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828" y="1608470"/>
            <a:ext cx="5080000" cy="453999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675" y="1608463"/>
            <a:ext cx="2974476" cy="456628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6179" y="1608463"/>
            <a:ext cx="3405143" cy="368609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576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Audiogram Entry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Hearing Protection Devices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605" y="1151381"/>
            <a:ext cx="7366952" cy="502247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30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1134</Words>
  <Application>Microsoft Office PowerPoint</Application>
  <PresentationFormat>Widescreen</PresentationFormat>
  <Paragraphs>125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DOEHRS-HC Audiogram Entry Practicum</vt:lpstr>
      <vt:lpstr>DOEHRS-HC Audiogram Entry Practicum Learning Objectives</vt:lpstr>
      <vt:lpstr>DOEHRS-HC Audiogram Entry Practicum Background Information</vt:lpstr>
      <vt:lpstr>DOEHRS-HC Audiogram Entry Practicum Background Information</vt:lpstr>
      <vt:lpstr>DOEHRS-HC Audiogram Entry Practicum Background Information</vt:lpstr>
      <vt:lpstr>DOEHRS-HC Audiogram Entry Practicum Background Information</vt:lpstr>
      <vt:lpstr>DOEHRS-HC Audiogram Entry Practicum Complete Practicum</vt:lpstr>
      <vt:lpstr>DOEHRS-HC Audiogram Entry Practicum Create/Save UIC, Examiner, Audiometer</vt:lpstr>
      <vt:lpstr>DOEHRS-HC Audiogram Entry Practicum Hearing Protection Devices</vt:lpstr>
      <vt:lpstr>DOEHRS-HC Audiogram Entry Practicum Questions, Electronic Remark</vt:lpstr>
      <vt:lpstr>DOEHRS-HC Audiogram Entry Practicum Prompt Windows</vt:lpstr>
      <vt:lpstr>PowerPoint Presentation</vt:lpstr>
      <vt:lpstr>PowerPoint Presentation</vt:lpstr>
      <vt:lpstr>PowerPoint Presentation</vt:lpstr>
      <vt:lpstr>PowerPoint Presentation</vt:lpstr>
      <vt:lpstr>DOEHRS-HC Audiogram Entry Practicum Summary</vt:lpstr>
      <vt:lpstr>DOEHRS-HC Audiogram Entry Practicum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129</cp:revision>
  <dcterms:created xsi:type="dcterms:W3CDTF">2021-11-08T10:46:43Z</dcterms:created>
  <dcterms:modified xsi:type="dcterms:W3CDTF">2021-12-27T11:18:55Z</dcterms:modified>
</cp:coreProperties>
</file>